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4" d="100"/>
          <a:sy n="74" d="100"/>
        </p:scale>
        <p:origin x="104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263F2076-1C0C-4863-B28F-A367C16500B8}" type="datetimeFigureOut">
              <a:rPr lang="en-US" smtClean="0"/>
              <a:t>4/22/2026</a:t>
            </a:fld>
            <a:endParaRPr lang="en-US"/>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US"/>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A092A6CE-2655-4412-AC34-F08B19CB3B48}" type="slidenum">
              <a:rPr lang="en-US" smtClean="0"/>
              <a:t>‹#›</a:t>
            </a:fld>
            <a:endParaRPr lang="en-US"/>
          </a:p>
        </p:txBody>
      </p:sp>
    </p:spTree>
    <p:extLst>
      <p:ext uri="{BB962C8B-B14F-4D97-AF65-F5344CB8AC3E}">
        <p14:creationId xmlns:p14="http://schemas.microsoft.com/office/powerpoint/2010/main" val="984467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63F2076-1C0C-4863-B28F-A367C16500B8}" type="datetimeFigureOut">
              <a:rPr lang="en-US" smtClean="0"/>
              <a:t>4/22/2026</a:t>
            </a:fld>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A092A6CE-2655-4412-AC34-F08B19CB3B48}" type="slidenum">
              <a:rPr lang="en-US" smtClean="0"/>
              <a:t>‹#›</a:t>
            </a:fld>
            <a:endParaRPr lang="en-US"/>
          </a:p>
        </p:txBody>
      </p:sp>
    </p:spTree>
    <p:extLst>
      <p:ext uri="{BB962C8B-B14F-4D97-AF65-F5344CB8AC3E}">
        <p14:creationId xmlns:p14="http://schemas.microsoft.com/office/powerpoint/2010/main" val="1769755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63F2076-1C0C-4863-B28F-A367C16500B8}" type="datetimeFigureOut">
              <a:rPr lang="en-US" smtClean="0"/>
              <a:t>4/22/2026</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A092A6CE-2655-4412-AC34-F08B19CB3B48}" type="slidenum">
              <a:rPr lang="en-US" smtClean="0"/>
              <a:t>‹#›</a:t>
            </a:fld>
            <a:endParaRPr lang="en-US"/>
          </a:p>
        </p:txBody>
      </p:sp>
    </p:spTree>
    <p:extLst>
      <p:ext uri="{BB962C8B-B14F-4D97-AF65-F5344CB8AC3E}">
        <p14:creationId xmlns:p14="http://schemas.microsoft.com/office/powerpoint/2010/main" val="3613659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63F2076-1C0C-4863-B28F-A367C16500B8}" type="datetimeFigureOut">
              <a:rPr lang="en-US" smtClean="0"/>
              <a:t>4/22/2026</a:t>
            </a:fld>
            <a:endParaRPr lang="en-US"/>
          </a:p>
        </p:txBody>
      </p:sp>
      <p:sp>
        <p:nvSpPr>
          <p:cNvPr id="5" name="Footer Placeholder 4"/>
          <p:cNvSpPr>
            <a:spLocks noGrp="1"/>
          </p:cNvSpPr>
          <p:nvPr>
            <p:ph type="ftr" sz="quarter" idx="11"/>
          </p:nvPr>
        </p:nvSpPr>
        <p:spPr/>
        <p:txBody>
          <a:bodyPr/>
          <a:lstStyle/>
          <a:p>
            <a:endParaRPr lang="en-US"/>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A092A6CE-2655-4412-AC34-F08B19CB3B48}" type="slidenum">
              <a:rPr lang="en-US" smtClean="0"/>
              <a:t>‹#›</a:t>
            </a:fld>
            <a:endParaRPr lang="en-US"/>
          </a:p>
        </p:txBody>
      </p:sp>
    </p:spTree>
    <p:extLst>
      <p:ext uri="{BB962C8B-B14F-4D97-AF65-F5344CB8AC3E}">
        <p14:creationId xmlns:p14="http://schemas.microsoft.com/office/powerpoint/2010/main" val="25843087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63F2076-1C0C-4863-B28F-A367C16500B8}" type="datetimeFigureOut">
              <a:rPr lang="en-US" smtClean="0"/>
              <a:t>4/22/2026</a:t>
            </a:fld>
            <a:endParaRPr lang="en-US"/>
          </a:p>
        </p:txBody>
      </p:sp>
      <p:sp>
        <p:nvSpPr>
          <p:cNvPr id="5" name="Footer Placeholder 4"/>
          <p:cNvSpPr>
            <a:spLocks noGrp="1"/>
          </p:cNvSpPr>
          <p:nvPr>
            <p:ph type="ftr" sz="quarter" idx="11"/>
          </p:nvPr>
        </p:nvSpPr>
        <p:spPr/>
        <p:txBody>
          <a:bodyPr/>
          <a:lstStyle/>
          <a:p>
            <a:endParaRPr lang="en-US"/>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A092A6CE-2655-4412-AC34-F08B19CB3B48}" type="slidenum">
              <a:rPr lang="en-US" smtClean="0"/>
              <a:t>‹#›</a:t>
            </a:fld>
            <a:endParaRPr lang="en-US"/>
          </a:p>
        </p:txBody>
      </p:sp>
    </p:spTree>
    <p:extLst>
      <p:ext uri="{BB962C8B-B14F-4D97-AF65-F5344CB8AC3E}">
        <p14:creationId xmlns:p14="http://schemas.microsoft.com/office/powerpoint/2010/main" val="40380258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263F2076-1C0C-4863-B28F-A367C16500B8}" type="datetimeFigureOut">
              <a:rPr lang="en-US" smtClean="0"/>
              <a:t>4/22/2026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092A6CE-2655-4412-AC34-F08B19CB3B48}" type="slidenum">
              <a:rPr lang="en-US" smtClean="0"/>
              <a:t>‹#›</a:t>
            </a:fld>
            <a:endParaRPr lang="en-US"/>
          </a:p>
        </p:txBody>
      </p:sp>
    </p:spTree>
    <p:extLst>
      <p:ext uri="{BB962C8B-B14F-4D97-AF65-F5344CB8AC3E}">
        <p14:creationId xmlns:p14="http://schemas.microsoft.com/office/powerpoint/2010/main" val="20021710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263F2076-1C0C-4863-B28F-A367C16500B8}" type="datetimeFigureOut">
              <a:rPr lang="en-US" smtClean="0"/>
              <a:t>4/22/2026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092A6CE-2655-4412-AC34-F08B19CB3B48}" type="slidenum">
              <a:rPr lang="en-US" smtClean="0"/>
              <a:t>‹#›</a:t>
            </a:fld>
            <a:endParaRPr lang="en-US"/>
          </a:p>
        </p:txBody>
      </p:sp>
    </p:spTree>
    <p:extLst>
      <p:ext uri="{BB962C8B-B14F-4D97-AF65-F5344CB8AC3E}">
        <p14:creationId xmlns:p14="http://schemas.microsoft.com/office/powerpoint/2010/main" val="25885094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3F2076-1C0C-4863-B28F-A367C16500B8}" type="datetimeFigureOut">
              <a:rPr lang="en-US" smtClean="0"/>
              <a:t>4/22/2026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92A6CE-2655-4412-AC34-F08B19CB3B48}" type="slidenum">
              <a:rPr lang="en-US" smtClean="0"/>
              <a:t>‹#›</a:t>
            </a:fld>
            <a:endParaRPr lang="en-US"/>
          </a:p>
        </p:txBody>
      </p:sp>
    </p:spTree>
    <p:extLst>
      <p:ext uri="{BB962C8B-B14F-4D97-AF65-F5344CB8AC3E}">
        <p14:creationId xmlns:p14="http://schemas.microsoft.com/office/powerpoint/2010/main" val="42404596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3F2076-1C0C-4863-B28F-A367C16500B8}" type="datetimeFigureOut">
              <a:rPr lang="en-US" smtClean="0"/>
              <a:t>4/22/2026</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A092A6CE-2655-4412-AC34-F08B19CB3B48}" type="slidenum">
              <a:rPr lang="en-US" smtClean="0"/>
              <a:t>‹#›</a:t>
            </a:fld>
            <a:endParaRPr lang="en-US"/>
          </a:p>
        </p:txBody>
      </p:sp>
    </p:spTree>
    <p:extLst>
      <p:ext uri="{BB962C8B-B14F-4D97-AF65-F5344CB8AC3E}">
        <p14:creationId xmlns:p14="http://schemas.microsoft.com/office/powerpoint/2010/main" val="84253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3F2076-1C0C-4863-B28F-A367C16500B8}" type="datetimeFigureOut">
              <a:rPr lang="en-US" smtClean="0"/>
              <a:t>4/22/2026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92A6CE-2655-4412-AC34-F08B19CB3B48}" type="slidenum">
              <a:rPr lang="en-US" smtClean="0"/>
              <a:t>‹#›</a:t>
            </a:fld>
            <a:endParaRPr lang="en-US"/>
          </a:p>
        </p:txBody>
      </p:sp>
    </p:spTree>
    <p:extLst>
      <p:ext uri="{BB962C8B-B14F-4D97-AF65-F5344CB8AC3E}">
        <p14:creationId xmlns:p14="http://schemas.microsoft.com/office/powerpoint/2010/main" val="3003020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63F2076-1C0C-4863-B28F-A367C16500B8}" type="datetimeFigureOut">
              <a:rPr lang="en-US" smtClean="0"/>
              <a:t>4/22/2026</a:t>
            </a:fld>
            <a:endParaRPr lang="en-US"/>
          </a:p>
        </p:txBody>
      </p:sp>
      <p:sp>
        <p:nvSpPr>
          <p:cNvPr id="5" name="Footer Placeholder 4"/>
          <p:cNvSpPr>
            <a:spLocks noGrp="1"/>
          </p:cNvSpPr>
          <p:nvPr>
            <p:ph type="ftr" sz="quarter" idx="11"/>
          </p:nvPr>
        </p:nvSpPr>
        <p:spPr/>
        <p:txBody>
          <a:bodyPr/>
          <a:lstStyle/>
          <a:p>
            <a:endParaRPr lang="en-US"/>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A092A6CE-2655-4412-AC34-F08B19CB3B48}" type="slidenum">
              <a:rPr lang="en-US" smtClean="0"/>
              <a:t>‹#›</a:t>
            </a:fld>
            <a:endParaRPr lang="en-US"/>
          </a:p>
        </p:txBody>
      </p:sp>
    </p:spTree>
    <p:extLst>
      <p:ext uri="{BB962C8B-B14F-4D97-AF65-F5344CB8AC3E}">
        <p14:creationId xmlns:p14="http://schemas.microsoft.com/office/powerpoint/2010/main" val="39899029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63F2076-1C0C-4863-B28F-A367C16500B8}" type="datetimeFigureOut">
              <a:rPr lang="en-US" smtClean="0"/>
              <a:t>4/22/2026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92A6CE-2655-4412-AC34-F08B19CB3B48}" type="slidenum">
              <a:rPr lang="en-US" smtClean="0"/>
              <a:t>‹#›</a:t>
            </a:fld>
            <a:endParaRPr lang="en-US"/>
          </a:p>
        </p:txBody>
      </p:sp>
    </p:spTree>
    <p:extLst>
      <p:ext uri="{BB962C8B-B14F-4D97-AF65-F5344CB8AC3E}">
        <p14:creationId xmlns:p14="http://schemas.microsoft.com/office/powerpoint/2010/main" val="15944593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63F2076-1C0C-4863-B28F-A367C16500B8}" type="datetimeFigureOut">
              <a:rPr lang="en-US" smtClean="0"/>
              <a:t>4/22/2026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092A6CE-2655-4412-AC34-F08B19CB3B48}" type="slidenum">
              <a:rPr lang="en-US" smtClean="0"/>
              <a:t>‹#›</a:t>
            </a:fld>
            <a:endParaRPr lang="en-US"/>
          </a:p>
        </p:txBody>
      </p:sp>
    </p:spTree>
    <p:extLst>
      <p:ext uri="{BB962C8B-B14F-4D97-AF65-F5344CB8AC3E}">
        <p14:creationId xmlns:p14="http://schemas.microsoft.com/office/powerpoint/2010/main" val="1950022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63F2076-1C0C-4863-B28F-A367C16500B8}" type="datetimeFigureOut">
              <a:rPr lang="en-US" smtClean="0"/>
              <a:t>4/22/2026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092A6CE-2655-4412-AC34-F08B19CB3B48}" type="slidenum">
              <a:rPr lang="en-US" smtClean="0"/>
              <a:t>‹#›</a:t>
            </a:fld>
            <a:endParaRPr lang="en-US"/>
          </a:p>
        </p:txBody>
      </p:sp>
    </p:spTree>
    <p:extLst>
      <p:ext uri="{BB962C8B-B14F-4D97-AF65-F5344CB8AC3E}">
        <p14:creationId xmlns:p14="http://schemas.microsoft.com/office/powerpoint/2010/main" val="31317737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3F2076-1C0C-4863-B28F-A367C16500B8}" type="datetimeFigureOut">
              <a:rPr lang="en-US" smtClean="0"/>
              <a:t>4/22/2026</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A092A6CE-2655-4412-AC34-F08B19CB3B48}" type="slidenum">
              <a:rPr lang="en-US" smtClean="0"/>
              <a:t>‹#›</a:t>
            </a:fld>
            <a:endParaRPr lang="en-US"/>
          </a:p>
        </p:txBody>
      </p:sp>
    </p:spTree>
    <p:extLst>
      <p:ext uri="{BB962C8B-B14F-4D97-AF65-F5344CB8AC3E}">
        <p14:creationId xmlns:p14="http://schemas.microsoft.com/office/powerpoint/2010/main" val="3642422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63F2076-1C0C-4863-B28F-A367C16500B8}" type="datetimeFigureOut">
              <a:rPr lang="en-US" smtClean="0"/>
              <a:t>4/22/2026</a:t>
            </a:fld>
            <a:endParaRPr lang="en-US"/>
          </a:p>
        </p:txBody>
      </p:sp>
      <p:sp>
        <p:nvSpPr>
          <p:cNvPr id="6" name="Footer Placeholder 5"/>
          <p:cNvSpPr>
            <a:spLocks noGrp="1"/>
          </p:cNvSpPr>
          <p:nvPr>
            <p:ph type="ftr" sz="quarter" idx="11"/>
          </p:nvPr>
        </p:nvSpPr>
        <p:spPr/>
        <p:txBody>
          <a:bodyPr/>
          <a:lstStyle/>
          <a:p>
            <a:endParaRPr lang="en-US"/>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A092A6CE-2655-4412-AC34-F08B19CB3B48}" type="slidenum">
              <a:rPr lang="en-US" smtClean="0"/>
              <a:t>‹#›</a:t>
            </a:fld>
            <a:endParaRPr lang="en-US"/>
          </a:p>
        </p:txBody>
      </p:sp>
    </p:spTree>
    <p:extLst>
      <p:ext uri="{BB962C8B-B14F-4D97-AF65-F5344CB8AC3E}">
        <p14:creationId xmlns:p14="http://schemas.microsoft.com/office/powerpoint/2010/main" val="160105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63F2076-1C0C-4863-B28F-A367C16500B8}" type="datetimeFigureOut">
              <a:rPr lang="en-US" smtClean="0"/>
              <a:t>4/22/2026</a:t>
            </a:fld>
            <a:endParaRPr lang="en-US"/>
          </a:p>
        </p:txBody>
      </p:sp>
      <p:sp>
        <p:nvSpPr>
          <p:cNvPr id="6" name="Footer Placeholder 5"/>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A092A6CE-2655-4412-AC34-F08B19CB3B48}" type="slidenum">
              <a:rPr lang="en-US" smtClean="0"/>
              <a:t>‹#›</a:t>
            </a:fld>
            <a:endParaRPr lang="en-US"/>
          </a:p>
        </p:txBody>
      </p:sp>
    </p:spTree>
    <p:extLst>
      <p:ext uri="{BB962C8B-B14F-4D97-AF65-F5344CB8AC3E}">
        <p14:creationId xmlns:p14="http://schemas.microsoft.com/office/powerpoint/2010/main" val="3151773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263F2076-1C0C-4863-B28F-A367C16500B8}" type="datetimeFigureOut">
              <a:rPr lang="en-US" smtClean="0"/>
              <a:t>4/22/2026</a:t>
            </a:fld>
            <a:endParaRPr lang="en-US"/>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US"/>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A092A6CE-2655-4412-AC34-F08B19CB3B48}" type="slidenum">
              <a:rPr lang="en-US" smtClean="0"/>
              <a:t>‹#›</a:t>
            </a:fld>
            <a:endParaRPr lang="en-US"/>
          </a:p>
        </p:txBody>
      </p:sp>
    </p:spTree>
    <p:extLst>
      <p:ext uri="{BB962C8B-B14F-4D97-AF65-F5344CB8AC3E}">
        <p14:creationId xmlns:p14="http://schemas.microsoft.com/office/powerpoint/2010/main" val="420613369"/>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 id="2147483823" r:id="rId13"/>
    <p:sldLayoutId id="2147483824" r:id="rId14"/>
    <p:sldLayoutId id="2147483825" r:id="rId15"/>
    <p:sldLayoutId id="2147483826" r:id="rId16"/>
    <p:sldLayoutId id="214748382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26FA9-C1B1-2103-9843-56DA5EE72A6B}"/>
              </a:ext>
            </a:extLst>
          </p:cNvPr>
          <p:cNvSpPr>
            <a:spLocks noGrp="1"/>
          </p:cNvSpPr>
          <p:nvPr>
            <p:ph type="ctrTitle"/>
          </p:nvPr>
        </p:nvSpPr>
        <p:spPr/>
        <p:txBody>
          <a:bodyPr/>
          <a:lstStyle/>
          <a:p>
            <a:r>
              <a:rPr lang="en-US" dirty="0"/>
              <a:t>Guidelines for AMD</a:t>
            </a:r>
          </a:p>
        </p:txBody>
      </p:sp>
      <p:sp>
        <p:nvSpPr>
          <p:cNvPr id="3" name="Subtitle 2">
            <a:extLst>
              <a:ext uri="{FF2B5EF4-FFF2-40B4-BE49-F238E27FC236}">
                <a16:creationId xmlns:a16="http://schemas.microsoft.com/office/drawing/2014/main" id="{37AFCB88-1810-22BE-9614-015F4B135681}"/>
              </a:ext>
            </a:extLst>
          </p:cNvPr>
          <p:cNvSpPr>
            <a:spLocks noGrp="1"/>
          </p:cNvSpPr>
          <p:nvPr>
            <p:ph type="subTitle" idx="1"/>
          </p:nvPr>
        </p:nvSpPr>
        <p:spPr>
          <a:xfrm>
            <a:off x="4403896" y="3514272"/>
            <a:ext cx="4022349" cy="977621"/>
          </a:xfrm>
        </p:spPr>
        <p:txBody>
          <a:bodyPr/>
          <a:lstStyle/>
          <a:p>
            <a:r>
              <a:rPr lang="en-US" dirty="0"/>
              <a:t>         JEEVAN MUKTI TRUST</a:t>
            </a:r>
          </a:p>
        </p:txBody>
      </p:sp>
    </p:spTree>
    <p:extLst>
      <p:ext uri="{BB962C8B-B14F-4D97-AF65-F5344CB8AC3E}">
        <p14:creationId xmlns:p14="http://schemas.microsoft.com/office/powerpoint/2010/main" val="826564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0B5F2-AF18-A181-E785-2BCA74A078E9}"/>
              </a:ext>
            </a:extLst>
          </p:cNvPr>
          <p:cNvSpPr>
            <a:spLocks noGrp="1"/>
          </p:cNvSpPr>
          <p:nvPr>
            <p:ph type="title"/>
          </p:nvPr>
        </p:nvSpPr>
        <p:spPr/>
        <p:txBody>
          <a:bodyPr/>
          <a:lstStyle/>
          <a:p>
            <a:pPr algn="ctr"/>
            <a:r>
              <a:rPr lang="en-US" dirty="0">
                <a:latin typeface="Garamond  "/>
              </a:rPr>
              <a:t>Guidelines for drafting AMD</a:t>
            </a:r>
          </a:p>
        </p:txBody>
      </p:sp>
      <p:sp>
        <p:nvSpPr>
          <p:cNvPr id="3" name="Content Placeholder 2">
            <a:extLst>
              <a:ext uri="{FF2B5EF4-FFF2-40B4-BE49-F238E27FC236}">
                <a16:creationId xmlns:a16="http://schemas.microsoft.com/office/drawing/2014/main" id="{A649DC58-0912-0CB6-DBC2-8B2763993AE1}"/>
              </a:ext>
            </a:extLst>
          </p:cNvPr>
          <p:cNvSpPr>
            <a:spLocks noGrp="1"/>
          </p:cNvSpPr>
          <p:nvPr>
            <p:ph idx="1"/>
          </p:nvPr>
        </p:nvSpPr>
        <p:spPr/>
        <p:txBody>
          <a:bodyPr>
            <a:normAutofit fontScale="25000" lnSpcReduction="20000"/>
          </a:bodyPr>
          <a:lstStyle/>
          <a:p>
            <a:r>
              <a:rPr lang="en-US" sz="7200" b="1" dirty="0"/>
              <a:t>Assess the client’s decision- making capacity . Currently there are no specific set criteria for this in the Indian legal system. Use the following points.</a:t>
            </a:r>
          </a:p>
          <a:p>
            <a:r>
              <a:rPr lang="en-US" sz="7200" dirty="0"/>
              <a:t> </a:t>
            </a:r>
            <a:r>
              <a:rPr lang="en-US" sz="7200" b="1" u="sng" dirty="0"/>
              <a:t>Understanding</a:t>
            </a:r>
            <a:r>
              <a:rPr lang="en-US" sz="7200" u="sng" dirty="0"/>
              <a:t>: </a:t>
            </a:r>
            <a:r>
              <a:rPr lang="en-US" sz="7200" dirty="0"/>
              <a:t>Is he able to understand and repeat what has been explained ?</a:t>
            </a:r>
          </a:p>
          <a:p>
            <a:r>
              <a:rPr lang="en-US" sz="7200" b="1" u="sng" dirty="0"/>
              <a:t>Reasoning</a:t>
            </a:r>
            <a:r>
              <a:rPr lang="en-US" sz="7200" b="1" dirty="0"/>
              <a:t>: </a:t>
            </a:r>
            <a:r>
              <a:rPr lang="en-US" sz="7200" dirty="0"/>
              <a:t>Does he have a thought process ? Can he make a choice from multiple options.</a:t>
            </a:r>
          </a:p>
          <a:p>
            <a:r>
              <a:rPr lang="en-US" sz="7200" b="1" u="sng" dirty="0"/>
              <a:t>Expression: </a:t>
            </a:r>
            <a:r>
              <a:rPr lang="en-US" sz="7200" dirty="0"/>
              <a:t>Can he explain why he made a particular choice ?</a:t>
            </a:r>
            <a:endParaRPr lang="en-US" sz="7200" b="1" u="sng" dirty="0"/>
          </a:p>
          <a:p>
            <a:r>
              <a:rPr lang="en-US" sz="7200" b="1" u="sng" dirty="0"/>
              <a:t>Appreciation</a:t>
            </a:r>
            <a:r>
              <a:rPr lang="en-US" sz="7200" u="sng" dirty="0"/>
              <a:t>: </a:t>
            </a:r>
            <a:r>
              <a:rPr lang="en-US" sz="7200" dirty="0"/>
              <a:t>Does he appreciate the consequences of receiving or refusing a particular intervention.</a:t>
            </a:r>
          </a:p>
          <a:p>
            <a:r>
              <a:rPr lang="en-US" sz="9600" dirty="0"/>
              <a:t>                                      </a:t>
            </a:r>
            <a:r>
              <a:rPr lang="en-US" sz="9600" b="1" dirty="0"/>
              <a:t>U R E A</a:t>
            </a:r>
            <a:r>
              <a:rPr lang="en-US" sz="9600" dirty="0"/>
              <a:t>                                       </a:t>
            </a:r>
            <a:r>
              <a:rPr lang="en-US" sz="9600" b="1" dirty="0"/>
              <a:t>                                                                                                                         </a:t>
            </a:r>
            <a:endParaRPr lang="en-US" sz="9600" dirty="0"/>
          </a:p>
          <a:p>
            <a:r>
              <a:rPr lang="en-US" sz="2400" u="sng" dirty="0"/>
              <a:t>                                       </a:t>
            </a:r>
            <a:r>
              <a:rPr lang="en-US" sz="2400" b="1" dirty="0"/>
              <a:t>   </a:t>
            </a:r>
            <a:endParaRPr lang="en-US" sz="2400" u="sng" dirty="0"/>
          </a:p>
          <a:p>
            <a:pPr marL="0" indent="0">
              <a:buNone/>
            </a:pPr>
            <a:r>
              <a:rPr lang="en-US" sz="2400" dirty="0"/>
              <a:t>                      </a:t>
            </a:r>
          </a:p>
        </p:txBody>
      </p:sp>
    </p:spTree>
    <p:extLst>
      <p:ext uri="{BB962C8B-B14F-4D97-AF65-F5344CB8AC3E}">
        <p14:creationId xmlns:p14="http://schemas.microsoft.com/office/powerpoint/2010/main" val="4138167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FF4CF-1DAD-21A2-9F32-1F6F5239A5D0}"/>
              </a:ext>
            </a:extLst>
          </p:cNvPr>
          <p:cNvSpPr>
            <a:spLocks noGrp="1"/>
          </p:cNvSpPr>
          <p:nvPr>
            <p:ph type="title"/>
          </p:nvPr>
        </p:nvSpPr>
        <p:spPr/>
        <p:txBody>
          <a:bodyPr/>
          <a:lstStyle/>
          <a:p>
            <a:pPr algn="ctr"/>
            <a:r>
              <a:rPr lang="en-US" dirty="0">
                <a:latin typeface="Garamond  "/>
              </a:rPr>
              <a:t>Guidelines for drafting AMD- Prognostication</a:t>
            </a:r>
          </a:p>
        </p:txBody>
      </p:sp>
      <p:sp>
        <p:nvSpPr>
          <p:cNvPr id="3" name="Content Placeholder 2">
            <a:extLst>
              <a:ext uri="{FF2B5EF4-FFF2-40B4-BE49-F238E27FC236}">
                <a16:creationId xmlns:a16="http://schemas.microsoft.com/office/drawing/2014/main" id="{E07D8E9C-B478-8111-C1EE-303148F33A9B}"/>
              </a:ext>
            </a:extLst>
          </p:cNvPr>
          <p:cNvSpPr>
            <a:spLocks noGrp="1"/>
          </p:cNvSpPr>
          <p:nvPr>
            <p:ph idx="1"/>
          </p:nvPr>
        </p:nvSpPr>
        <p:spPr/>
        <p:txBody>
          <a:bodyPr/>
          <a:lstStyle/>
          <a:p>
            <a:pPr marL="0" indent="0">
              <a:buNone/>
            </a:pPr>
            <a:r>
              <a:rPr lang="en-US" b="1" u="sng" dirty="0"/>
              <a:t>Factors to be considered: </a:t>
            </a:r>
          </a:p>
          <a:p>
            <a:pPr marL="0" indent="0">
              <a:buNone/>
            </a:pPr>
            <a:r>
              <a:rPr lang="en-US" dirty="0"/>
              <a:t>Age and sex.</a:t>
            </a:r>
          </a:p>
          <a:p>
            <a:pPr marL="0" indent="0">
              <a:buNone/>
            </a:pPr>
            <a:r>
              <a:rPr lang="en-US" dirty="0"/>
              <a:t>Present and Past medical, surgical history.</a:t>
            </a:r>
          </a:p>
          <a:p>
            <a:pPr marL="0" indent="0">
              <a:buNone/>
            </a:pPr>
            <a:r>
              <a:rPr lang="en-US" dirty="0"/>
              <a:t>Current medication.</a:t>
            </a:r>
          </a:p>
          <a:p>
            <a:pPr marL="0" indent="0">
              <a:buNone/>
            </a:pPr>
            <a:r>
              <a:rPr lang="en-US" dirty="0"/>
              <a:t>Any previous admissions to ICU with details.</a:t>
            </a:r>
          </a:p>
          <a:p>
            <a:pPr marL="0" indent="0">
              <a:buNone/>
            </a:pPr>
            <a:r>
              <a:rPr lang="en-US" dirty="0"/>
              <a:t>Family history of malignancy etc.</a:t>
            </a:r>
          </a:p>
          <a:p>
            <a:pPr marL="0" indent="0">
              <a:buNone/>
            </a:pPr>
            <a:r>
              <a:rPr lang="en-US" dirty="0"/>
              <a:t>In case of accidental head injuries – what to expect.</a:t>
            </a:r>
          </a:p>
          <a:p>
            <a:pPr marL="0" indent="0">
              <a:buNone/>
            </a:pPr>
            <a:r>
              <a:rPr lang="en-US" dirty="0"/>
              <a:t> </a:t>
            </a:r>
          </a:p>
        </p:txBody>
      </p:sp>
    </p:spTree>
    <p:extLst>
      <p:ext uri="{BB962C8B-B14F-4D97-AF65-F5344CB8AC3E}">
        <p14:creationId xmlns:p14="http://schemas.microsoft.com/office/powerpoint/2010/main" val="4008986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17E43-E00D-CCFB-8DE8-4A3B568C8BDE}"/>
              </a:ext>
            </a:extLst>
          </p:cNvPr>
          <p:cNvSpPr>
            <a:spLocks noGrp="1"/>
          </p:cNvSpPr>
          <p:nvPr>
            <p:ph type="title"/>
          </p:nvPr>
        </p:nvSpPr>
        <p:spPr/>
        <p:txBody>
          <a:bodyPr/>
          <a:lstStyle/>
          <a:p>
            <a:pPr algn="ctr"/>
            <a:r>
              <a:rPr lang="en-US" dirty="0">
                <a:latin typeface="Garamond  "/>
              </a:rPr>
              <a:t>Guidelines for drafting AMD – Body factors</a:t>
            </a:r>
          </a:p>
        </p:txBody>
      </p:sp>
      <p:sp>
        <p:nvSpPr>
          <p:cNvPr id="3" name="Content Placeholder 2">
            <a:extLst>
              <a:ext uri="{FF2B5EF4-FFF2-40B4-BE49-F238E27FC236}">
                <a16:creationId xmlns:a16="http://schemas.microsoft.com/office/drawing/2014/main" id="{9E39A3AA-BE33-A7DE-6548-BE0001256FA6}"/>
              </a:ext>
            </a:extLst>
          </p:cNvPr>
          <p:cNvSpPr>
            <a:spLocks noGrp="1"/>
          </p:cNvSpPr>
          <p:nvPr>
            <p:ph idx="1"/>
          </p:nvPr>
        </p:nvSpPr>
        <p:spPr/>
        <p:txBody>
          <a:bodyPr/>
          <a:lstStyle/>
          <a:p>
            <a:r>
              <a:rPr lang="en-US" b="1" u="sng" dirty="0"/>
              <a:t>Possible future scenarios where patient cannot communicate.</a:t>
            </a:r>
          </a:p>
          <a:p>
            <a:r>
              <a:rPr lang="en-US" dirty="0"/>
              <a:t>Completely comatose with GCS less than 6-7</a:t>
            </a:r>
          </a:p>
          <a:p>
            <a:r>
              <a:rPr lang="en-US" dirty="0"/>
              <a:t>Awake but cannot speak. Can not write.</a:t>
            </a:r>
          </a:p>
          <a:p>
            <a:r>
              <a:rPr lang="en-US" dirty="0"/>
              <a:t>Awake, can speak but totally disoriented . </a:t>
            </a:r>
          </a:p>
          <a:p>
            <a:r>
              <a:rPr lang="en-US" dirty="0"/>
              <a:t>Awake but difficult to communicate due to severe pain , breathlessness etc. </a:t>
            </a:r>
          </a:p>
          <a:p>
            <a:r>
              <a:rPr lang="en-US" dirty="0"/>
              <a:t>Explain  -  Dignity in death and  Quality of Life that helps to choose an option.  </a:t>
            </a:r>
          </a:p>
        </p:txBody>
      </p:sp>
    </p:spTree>
    <p:extLst>
      <p:ext uri="{BB962C8B-B14F-4D97-AF65-F5344CB8AC3E}">
        <p14:creationId xmlns:p14="http://schemas.microsoft.com/office/powerpoint/2010/main" val="3106347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8C612-AE57-44D8-F893-B2A3E784A280}"/>
              </a:ext>
            </a:extLst>
          </p:cNvPr>
          <p:cNvSpPr>
            <a:spLocks noGrp="1"/>
          </p:cNvSpPr>
          <p:nvPr>
            <p:ph type="title"/>
          </p:nvPr>
        </p:nvSpPr>
        <p:spPr/>
        <p:txBody>
          <a:bodyPr/>
          <a:lstStyle/>
          <a:p>
            <a:pPr algn="ctr"/>
            <a:r>
              <a:rPr lang="en-US" dirty="0">
                <a:latin typeface="Garamond  "/>
              </a:rPr>
              <a:t>Guidelines for drafting AMD – Finances </a:t>
            </a:r>
          </a:p>
        </p:txBody>
      </p:sp>
      <p:sp>
        <p:nvSpPr>
          <p:cNvPr id="3" name="Content Placeholder 2">
            <a:extLst>
              <a:ext uri="{FF2B5EF4-FFF2-40B4-BE49-F238E27FC236}">
                <a16:creationId xmlns:a16="http://schemas.microsoft.com/office/drawing/2014/main" id="{DF09288C-E7D2-1B4B-C8BB-DA2693F45233}"/>
              </a:ext>
            </a:extLst>
          </p:cNvPr>
          <p:cNvSpPr>
            <a:spLocks noGrp="1"/>
          </p:cNvSpPr>
          <p:nvPr>
            <p:ph idx="1"/>
          </p:nvPr>
        </p:nvSpPr>
        <p:spPr/>
        <p:txBody>
          <a:bodyPr/>
          <a:lstStyle/>
          <a:p>
            <a:r>
              <a:rPr lang="en-US" dirty="0"/>
              <a:t>Medical Insurance – If present,  what is the amount insured ?</a:t>
            </a:r>
          </a:p>
          <a:p>
            <a:r>
              <a:rPr lang="en-US" dirty="0"/>
              <a:t>Family Financial status – Affordability level.</a:t>
            </a:r>
          </a:p>
          <a:p>
            <a:r>
              <a:rPr lang="en-US" dirty="0"/>
              <a:t>Any possible support from family or friends ? </a:t>
            </a:r>
          </a:p>
          <a:p>
            <a:r>
              <a:rPr lang="en-US" dirty="0"/>
              <a:t>Existing financial commitments such as bank loans, EMIs.</a:t>
            </a:r>
          </a:p>
          <a:p>
            <a:r>
              <a:rPr lang="en-US" dirty="0"/>
              <a:t>Future commitments such as kids education, marriage, spouse living expenses.</a:t>
            </a:r>
          </a:p>
          <a:p>
            <a:r>
              <a:rPr lang="en-US" b="1" dirty="0"/>
              <a:t>Where to draw the line ? </a:t>
            </a:r>
          </a:p>
        </p:txBody>
      </p:sp>
    </p:spTree>
    <p:extLst>
      <p:ext uri="{BB962C8B-B14F-4D97-AF65-F5344CB8AC3E}">
        <p14:creationId xmlns:p14="http://schemas.microsoft.com/office/powerpoint/2010/main" val="1014409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7E023-FA03-FBBB-4F64-4DBEC97B6567}"/>
              </a:ext>
            </a:extLst>
          </p:cNvPr>
          <p:cNvSpPr>
            <a:spLocks noGrp="1"/>
          </p:cNvSpPr>
          <p:nvPr>
            <p:ph type="title"/>
          </p:nvPr>
        </p:nvSpPr>
        <p:spPr/>
        <p:txBody>
          <a:bodyPr/>
          <a:lstStyle/>
          <a:p>
            <a:pPr algn="ctr"/>
            <a:r>
              <a:rPr lang="en-US" dirty="0">
                <a:latin typeface="Garamond  "/>
              </a:rPr>
              <a:t>Guidelines for drafting AMD – Family factors</a:t>
            </a:r>
          </a:p>
        </p:txBody>
      </p:sp>
      <p:sp>
        <p:nvSpPr>
          <p:cNvPr id="3" name="Content Placeholder 2">
            <a:extLst>
              <a:ext uri="{FF2B5EF4-FFF2-40B4-BE49-F238E27FC236}">
                <a16:creationId xmlns:a16="http://schemas.microsoft.com/office/drawing/2014/main" id="{517A5342-E7DE-FC7C-F922-2BCEF316E3ED}"/>
              </a:ext>
            </a:extLst>
          </p:cNvPr>
          <p:cNvSpPr>
            <a:spLocks noGrp="1"/>
          </p:cNvSpPr>
          <p:nvPr>
            <p:ph idx="1"/>
          </p:nvPr>
        </p:nvSpPr>
        <p:spPr/>
        <p:txBody>
          <a:bodyPr>
            <a:normAutofit lnSpcReduction="10000"/>
          </a:bodyPr>
          <a:lstStyle/>
          <a:p>
            <a:r>
              <a:rPr lang="en-US" dirty="0"/>
              <a:t>In the absence of an AMD – the family, starting with the spouse has to decide the line of treatment without any clues from the patient.</a:t>
            </a:r>
          </a:p>
          <a:p>
            <a:r>
              <a:rPr lang="en-US" dirty="0"/>
              <a:t>Possible differences of opinion in the family.</a:t>
            </a:r>
          </a:p>
          <a:p>
            <a:r>
              <a:rPr lang="en-US" dirty="0"/>
              <a:t>Non availability of immediate family members – NRI children.</a:t>
            </a:r>
          </a:p>
          <a:p>
            <a:r>
              <a:rPr lang="en-US" dirty="0"/>
              <a:t>Decisions will get complicated when there is no Property Will.</a:t>
            </a:r>
          </a:p>
          <a:p>
            <a:r>
              <a:rPr lang="en-US" dirty="0"/>
              <a:t>Differences of opinion between family and treating Physician.</a:t>
            </a:r>
          </a:p>
          <a:p>
            <a:r>
              <a:rPr lang="en-US" dirty="0"/>
              <a:t>Wrong or ill-informed decisions may lead to unnecessary suffering and poor results in spite of expensive interventions.</a:t>
            </a:r>
          </a:p>
          <a:p>
            <a:r>
              <a:rPr lang="en-US" dirty="0"/>
              <a:t>Pressure from other family members and society – psychological trauma and guilt.    </a:t>
            </a:r>
          </a:p>
        </p:txBody>
      </p:sp>
    </p:spTree>
    <p:extLst>
      <p:ext uri="{BB962C8B-B14F-4D97-AF65-F5344CB8AC3E}">
        <p14:creationId xmlns:p14="http://schemas.microsoft.com/office/powerpoint/2010/main" val="375187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59008-3024-A964-5DAD-713BF248DC8A}"/>
              </a:ext>
            </a:extLst>
          </p:cNvPr>
          <p:cNvSpPr>
            <a:spLocks noGrp="1"/>
          </p:cNvSpPr>
          <p:nvPr>
            <p:ph type="title"/>
          </p:nvPr>
        </p:nvSpPr>
        <p:spPr/>
        <p:txBody>
          <a:bodyPr>
            <a:normAutofit fontScale="90000"/>
          </a:bodyPr>
          <a:lstStyle/>
          <a:p>
            <a:pPr algn="ctr"/>
            <a:r>
              <a:rPr lang="en-US" dirty="0">
                <a:latin typeface="Garamond  "/>
              </a:rPr>
              <a:t>Guidelines for drafting AMD – Choosing Surrogate</a:t>
            </a:r>
          </a:p>
        </p:txBody>
      </p:sp>
      <p:sp>
        <p:nvSpPr>
          <p:cNvPr id="3" name="Content Placeholder 2">
            <a:extLst>
              <a:ext uri="{FF2B5EF4-FFF2-40B4-BE49-F238E27FC236}">
                <a16:creationId xmlns:a16="http://schemas.microsoft.com/office/drawing/2014/main" id="{75EA8B8A-F9AA-0243-4239-28CA28006006}"/>
              </a:ext>
            </a:extLst>
          </p:cNvPr>
          <p:cNvSpPr>
            <a:spLocks noGrp="1"/>
          </p:cNvSpPr>
          <p:nvPr>
            <p:ph idx="1"/>
          </p:nvPr>
        </p:nvSpPr>
        <p:spPr/>
        <p:txBody>
          <a:bodyPr/>
          <a:lstStyle/>
          <a:p>
            <a:r>
              <a:rPr lang="en-US" dirty="0"/>
              <a:t>A surrogate is the person nominated by the patient who will either  implement a valid AMD or takes decisions on behalf of the patient.</a:t>
            </a:r>
          </a:p>
          <a:p>
            <a:r>
              <a:rPr lang="en-US" dirty="0"/>
              <a:t>Patient can nominate a spouse , adult child or a close friend – who is best suited to act on his behalf for either of the two purposes. </a:t>
            </a:r>
          </a:p>
          <a:p>
            <a:r>
              <a:rPr lang="en-US" dirty="0"/>
              <a:t>It is recommended by law that the patient nominates at least 2 surrogates so that if the first one is not available or declines to co-operate.</a:t>
            </a:r>
          </a:p>
          <a:p>
            <a:r>
              <a:rPr lang="en-US" dirty="0"/>
              <a:t>The nominated surrogate can override the decisions of other family members.    </a:t>
            </a:r>
          </a:p>
          <a:p>
            <a:endParaRPr lang="en-US" dirty="0"/>
          </a:p>
        </p:txBody>
      </p:sp>
    </p:spTree>
    <p:extLst>
      <p:ext uri="{BB962C8B-B14F-4D97-AF65-F5344CB8AC3E}">
        <p14:creationId xmlns:p14="http://schemas.microsoft.com/office/powerpoint/2010/main" val="3573275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763B9-B97F-7339-CB60-E98DBFA0CAF8}"/>
              </a:ext>
            </a:extLst>
          </p:cNvPr>
          <p:cNvSpPr>
            <a:spLocks noGrp="1"/>
          </p:cNvSpPr>
          <p:nvPr>
            <p:ph type="title"/>
          </p:nvPr>
        </p:nvSpPr>
        <p:spPr/>
        <p:txBody>
          <a:bodyPr/>
          <a:lstStyle/>
          <a:p>
            <a:pPr algn="ctr"/>
            <a:r>
              <a:rPr lang="en-US" dirty="0">
                <a:latin typeface="Garamond  "/>
              </a:rPr>
              <a:t>Guidelines for drafting AMD - DAMA</a:t>
            </a:r>
          </a:p>
        </p:txBody>
      </p:sp>
      <p:sp>
        <p:nvSpPr>
          <p:cNvPr id="3" name="Content Placeholder 2">
            <a:extLst>
              <a:ext uri="{FF2B5EF4-FFF2-40B4-BE49-F238E27FC236}">
                <a16:creationId xmlns:a16="http://schemas.microsoft.com/office/drawing/2014/main" id="{3E3683AE-3B9D-091A-7B8B-6F7D44CB1D2E}"/>
              </a:ext>
            </a:extLst>
          </p:cNvPr>
          <p:cNvSpPr>
            <a:spLocks noGrp="1"/>
          </p:cNvSpPr>
          <p:nvPr>
            <p:ph idx="1"/>
          </p:nvPr>
        </p:nvSpPr>
        <p:spPr/>
        <p:txBody>
          <a:bodyPr>
            <a:normAutofit/>
          </a:bodyPr>
          <a:lstStyle/>
          <a:p>
            <a:r>
              <a:rPr lang="en-US" sz="2400" b="1" u="sng" dirty="0">
                <a:latin typeface="Garamond  "/>
              </a:rPr>
              <a:t>Discharge Against Medical Advise</a:t>
            </a:r>
            <a:r>
              <a:rPr lang="en-US" sz="2400" b="1" u="sng" dirty="0"/>
              <a:t>.</a:t>
            </a:r>
          </a:p>
          <a:p>
            <a:r>
              <a:rPr lang="en-US" dirty="0"/>
              <a:t>This situation arises when there is differences of opinion between Family and Treating Physician. </a:t>
            </a:r>
          </a:p>
          <a:p>
            <a:r>
              <a:rPr lang="en-US" dirty="0"/>
              <a:t>Another situation can be due to financial burden. In this scenario, alternate places of treatment such as govt hospitals or NGO organizations where free treatment is available. Technically it does not come under DAMA.</a:t>
            </a:r>
          </a:p>
          <a:p>
            <a:r>
              <a:rPr lang="en-US" dirty="0"/>
              <a:t>If the patient has a Life Insurance policy, DAMA can cause problems in claiming the money. Death certificate must mention ‘ Died due to natural causes’ – for trouble free claims. </a:t>
            </a:r>
          </a:p>
        </p:txBody>
      </p:sp>
    </p:spTree>
    <p:extLst>
      <p:ext uri="{BB962C8B-B14F-4D97-AF65-F5344CB8AC3E}">
        <p14:creationId xmlns:p14="http://schemas.microsoft.com/office/powerpoint/2010/main" val="3654494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CE62D-BC52-EEF1-5E53-2EF8BA2DDC80}"/>
              </a:ext>
            </a:extLst>
          </p:cNvPr>
          <p:cNvSpPr>
            <a:spLocks noGrp="1"/>
          </p:cNvSpPr>
          <p:nvPr>
            <p:ph type="title"/>
          </p:nvPr>
        </p:nvSpPr>
        <p:spPr/>
        <p:txBody>
          <a:bodyPr/>
          <a:lstStyle/>
          <a:p>
            <a:pPr algn="ctr"/>
            <a:r>
              <a:rPr lang="en-US" dirty="0">
                <a:latin typeface="Garamond" panose="02020404030301010803" pitchFamily="18" charset="0"/>
              </a:rPr>
              <a:t>Guidelines for drafting AMD</a:t>
            </a:r>
            <a:br>
              <a:rPr lang="en-US" dirty="0">
                <a:latin typeface="Garamond" panose="02020404030301010803" pitchFamily="18" charset="0"/>
              </a:rPr>
            </a:br>
            <a:r>
              <a:rPr lang="en-US" dirty="0">
                <a:latin typeface="Garamond" panose="02020404030301010803" pitchFamily="18" charset="0"/>
              </a:rPr>
              <a:t>DNR   DNI   DNH.</a:t>
            </a:r>
          </a:p>
        </p:txBody>
      </p:sp>
      <p:sp>
        <p:nvSpPr>
          <p:cNvPr id="3" name="Content Placeholder 2">
            <a:extLst>
              <a:ext uri="{FF2B5EF4-FFF2-40B4-BE49-F238E27FC236}">
                <a16:creationId xmlns:a16="http://schemas.microsoft.com/office/drawing/2014/main" id="{E5E2CC11-6DB5-1ADB-8CC3-270404A203E6}"/>
              </a:ext>
            </a:extLst>
          </p:cNvPr>
          <p:cNvSpPr>
            <a:spLocks noGrp="1"/>
          </p:cNvSpPr>
          <p:nvPr>
            <p:ph idx="1"/>
          </p:nvPr>
        </p:nvSpPr>
        <p:spPr/>
        <p:txBody>
          <a:bodyPr>
            <a:normAutofit fontScale="92500"/>
          </a:bodyPr>
          <a:lstStyle/>
          <a:p>
            <a:r>
              <a:rPr lang="en-US" b="1" dirty="0"/>
              <a:t>Do Not Resuscitate  ; Do Not Intubate ; Do Not Hospitalize.</a:t>
            </a:r>
          </a:p>
          <a:p>
            <a:r>
              <a:rPr lang="en-US" dirty="0"/>
              <a:t>These instructions can only be implemented once the AMD is verified. In acute trauma cases paramedics are expected to perform CPR  as a basic life saving procedure. </a:t>
            </a:r>
          </a:p>
          <a:p>
            <a:r>
              <a:rPr lang="en-US" dirty="0"/>
              <a:t>Once the patient’s AMD is verified and if the patient  subsequently develops a  Cardiac / Respiratory arrest, then the above instructions must be followed. </a:t>
            </a:r>
          </a:p>
          <a:p>
            <a:r>
              <a:rPr lang="en-US" dirty="0"/>
              <a:t>In cases where the patient collapses at home, then the onus of DNR and DNH falls on the family members who has to decide. For this reason, at the time of drafting  AMD  it is very important for the patient to discuss his decisions with the family and make sure his wishes are respected and implemented.  </a:t>
            </a:r>
          </a:p>
        </p:txBody>
      </p:sp>
    </p:spTree>
    <p:extLst>
      <p:ext uri="{BB962C8B-B14F-4D97-AF65-F5344CB8AC3E}">
        <p14:creationId xmlns:p14="http://schemas.microsoft.com/office/powerpoint/2010/main" val="20873908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docProps/app.xml><?xml version="1.0" encoding="utf-8"?>
<Properties xmlns="http://schemas.openxmlformats.org/officeDocument/2006/extended-properties" xmlns:vt="http://schemas.openxmlformats.org/officeDocument/2006/docPropsVTypes">
  <Template>Ion Boardroom</Template>
  <TotalTime>86</TotalTime>
  <Words>725</Words>
  <Application>Microsoft Office PowerPoint</Application>
  <PresentationFormat>Widescreen</PresentationFormat>
  <Paragraphs>57</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Century Gothic</vt:lpstr>
      <vt:lpstr>Garamond</vt:lpstr>
      <vt:lpstr>Garamond  </vt:lpstr>
      <vt:lpstr>Wingdings 3</vt:lpstr>
      <vt:lpstr>Ion Boardroom</vt:lpstr>
      <vt:lpstr>Guidelines for AMD</vt:lpstr>
      <vt:lpstr>Guidelines for drafting AMD</vt:lpstr>
      <vt:lpstr>Guidelines for drafting AMD- Prognostication</vt:lpstr>
      <vt:lpstr>Guidelines for drafting AMD – Body factors</vt:lpstr>
      <vt:lpstr>Guidelines for drafting AMD – Finances </vt:lpstr>
      <vt:lpstr>Guidelines for drafting AMD – Family factors</vt:lpstr>
      <vt:lpstr>Guidelines for drafting AMD – Choosing Surrogate</vt:lpstr>
      <vt:lpstr>Guidelines for drafting AMD - DAMA</vt:lpstr>
      <vt:lpstr>Guidelines for drafting AMD DNR   DNI   DNH.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Rajanikanth Reddy</dc:creator>
  <cp:lastModifiedBy>Rajanikanth Reddy</cp:lastModifiedBy>
  <cp:revision>3</cp:revision>
  <dcterms:created xsi:type="dcterms:W3CDTF">2026-04-03T12:47:36Z</dcterms:created>
  <dcterms:modified xsi:type="dcterms:W3CDTF">2026-04-22T03:30:38Z</dcterms:modified>
</cp:coreProperties>
</file>